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70" r:id="rId7"/>
    <p:sldId id="272" r:id="rId8"/>
    <p:sldId id="273" r:id="rId9"/>
    <p:sldId id="280" r:id="rId10"/>
    <p:sldId id="274" r:id="rId11"/>
    <p:sldId id="275" r:id="rId12"/>
    <p:sldId id="276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77" r:id="rId23"/>
    <p:sldId id="278" r:id="rId24"/>
    <p:sldId id="279" r:id="rId25"/>
    <p:sldId id="281" r:id="rId26"/>
    <p:sldId id="268" r:id="rId27"/>
    <p:sldId id="269" r:id="rId28"/>
    <p:sldId id="271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 autoAdjust="0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4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olicy.tennessee.edu/fiscal_policy/fi0420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kroberts@utm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m.edu/" TargetMode="External"/><Relationship Id="rId2" Type="http://schemas.openxmlformats.org/officeDocument/2006/relationships/hyperlink" Target="http://www.utm.edu/departments/finadmin/contracts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rocurement.tennessee.edu/contract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donavant@utm.edu" TargetMode="External"/><Relationship Id="rId2" Type="http://schemas.openxmlformats.org/officeDocument/2006/relationships/hyperlink" Target="mailto:jcroom@utm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roberts@utm.edu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niversitytennessee.policytech.com/docview/?docid=203&amp;public=tru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UT Martin Contracts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Policy &amp; Process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February 5 &amp; 6, 2019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Lori Donavant and Joe Croom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9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Contracts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UT </a:t>
            </a:r>
            <a:r>
              <a:rPr lang="en-US" dirty="0"/>
              <a:t>Fiscal Policy </a:t>
            </a:r>
            <a:r>
              <a:rPr lang="en-US" dirty="0" smtClean="0"/>
              <a:t>420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Online at: </a:t>
            </a:r>
            <a:r>
              <a:rPr lang="en-US" dirty="0">
                <a:hlinkClick r:id="rId2"/>
              </a:rPr>
              <a:t>http://policy.tennessee.edu/fiscal_policy/fi0420/</a:t>
            </a:r>
            <a:endParaRPr lang="en-US" dirty="0"/>
          </a:p>
          <a:p>
            <a:r>
              <a:rPr lang="en-US" dirty="0"/>
              <a:t>Last updated on </a:t>
            </a:r>
            <a:r>
              <a:rPr lang="en-US" dirty="0" smtClean="0"/>
              <a:t>10/01/2017</a:t>
            </a:r>
            <a:endParaRPr lang="en-US" dirty="0"/>
          </a:p>
          <a:p>
            <a:pPr marL="223838" lvl="1">
              <a:spcBef>
                <a:spcPts val="1600"/>
              </a:spcBef>
              <a:buFont typeface="Arial" pitchFamily="34" charset="0"/>
              <a:buChar char="•"/>
            </a:pPr>
            <a:r>
              <a:rPr lang="en-US" sz="2400" dirty="0"/>
              <a:t>Currently applies to sponsored grants and contracts (restricted receivables)</a:t>
            </a:r>
          </a:p>
          <a:p>
            <a:r>
              <a:rPr lang="en-US" dirty="0"/>
              <a:t>Applies to all contracts EXCEPT:</a:t>
            </a:r>
          </a:p>
          <a:p>
            <a:pPr lvl="1"/>
            <a:r>
              <a:rPr lang="en-US" dirty="0" smtClean="0"/>
              <a:t>Procurement </a:t>
            </a:r>
            <a:r>
              <a:rPr lang="en-US" dirty="0"/>
              <a:t>(see policy 405)</a:t>
            </a:r>
          </a:p>
          <a:p>
            <a:pPr lvl="1"/>
            <a:r>
              <a:rPr lang="en-US" dirty="0"/>
              <a:t>Real property (see policy 620 for purchase &amp; sale; policy 625 for leases)</a:t>
            </a:r>
          </a:p>
          <a:p>
            <a:pPr lvl="1"/>
            <a:r>
              <a:rPr lang="en-US" dirty="0"/>
              <a:t>Contracts for State &amp; TBR employee services (see policy 445)</a:t>
            </a:r>
          </a:p>
          <a:p>
            <a:pPr lvl="1"/>
            <a:r>
              <a:rPr lang="en-US" dirty="0"/>
              <a:t>Contracts for legal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9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</a:t>
            </a:r>
            <a:r>
              <a:rPr lang="en-US" dirty="0" smtClean="0"/>
              <a:t>“Contract</a:t>
            </a:r>
            <a:r>
              <a:rPr lang="en-US" dirty="0"/>
              <a:t>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 contract is any agreement between the university and another party that creates an obligation, right, or liability.</a:t>
            </a:r>
          </a:p>
          <a:p>
            <a:r>
              <a:rPr lang="en-US" dirty="0"/>
              <a:t>The title of a document does </a:t>
            </a:r>
            <a:r>
              <a:rPr lang="en-US" b="1" dirty="0"/>
              <a:t>not</a:t>
            </a:r>
            <a:r>
              <a:rPr lang="en-US" dirty="0"/>
              <a:t> affect whether the document is a contract.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Affiliation agreements			</a:t>
            </a:r>
          </a:p>
          <a:p>
            <a:pPr lvl="1"/>
            <a:r>
              <a:rPr lang="en-US" dirty="0"/>
              <a:t>Game guarantees</a:t>
            </a:r>
          </a:p>
          <a:p>
            <a:pPr lvl="1"/>
            <a:r>
              <a:rPr lang="en-US" dirty="0"/>
              <a:t>Hotel agreements</a:t>
            </a:r>
          </a:p>
          <a:p>
            <a:pPr lvl="1"/>
            <a:r>
              <a:rPr lang="en-US" dirty="0"/>
              <a:t>Banquet Event Orders</a:t>
            </a:r>
          </a:p>
          <a:p>
            <a:pPr lvl="1"/>
            <a:r>
              <a:rPr lang="en-US" dirty="0"/>
              <a:t>Terms of Use</a:t>
            </a:r>
          </a:p>
          <a:p>
            <a:pPr lvl="1"/>
            <a:r>
              <a:rPr lang="en-US" dirty="0"/>
              <a:t>MOAs</a:t>
            </a:r>
          </a:p>
          <a:p>
            <a:pPr lvl="1"/>
            <a:r>
              <a:rPr lang="en-US" dirty="0"/>
              <a:t>MOUs</a:t>
            </a:r>
          </a:p>
          <a:p>
            <a:pPr lvl="1"/>
            <a:r>
              <a:rPr lang="en-US" dirty="0"/>
              <a:t>Software agreements</a:t>
            </a:r>
          </a:p>
          <a:p>
            <a:pPr lvl="1"/>
            <a:r>
              <a:rPr lang="en-US" dirty="0"/>
              <a:t>Facility Use </a:t>
            </a:r>
            <a:r>
              <a:rPr lang="en-US" dirty="0" smtClean="0"/>
              <a:t>Agreements</a:t>
            </a:r>
          </a:p>
          <a:p>
            <a:pPr marL="914400" lvl="2" indent="0">
              <a:buNone/>
            </a:pPr>
            <a:r>
              <a:rPr lang="en-US" sz="2900" dirty="0" smtClean="0"/>
              <a:t>(Ag </a:t>
            </a:r>
            <a:r>
              <a:rPr lang="en-US" sz="2900" dirty="0"/>
              <a:t>Pavilion, Elam Center, Smith Livestock Center, etc</a:t>
            </a:r>
            <a:r>
              <a:rPr lang="en-US" sz="2900" dirty="0" smtClean="0"/>
              <a:t>.)</a:t>
            </a:r>
            <a:endParaRPr 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3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616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Conflict of Interest Policy (#125)</a:t>
            </a:r>
          </a:p>
          <a:p>
            <a:pPr lvl="1"/>
            <a:r>
              <a:rPr lang="en-US" dirty="0" smtClean="0"/>
              <a:t>Cannot </a:t>
            </a:r>
            <a:r>
              <a:rPr lang="en-US" dirty="0"/>
              <a:t>contract with a State employee, including UT </a:t>
            </a:r>
            <a:r>
              <a:rPr lang="en-US" dirty="0" smtClean="0"/>
              <a:t>&amp; TBR </a:t>
            </a:r>
            <a:r>
              <a:rPr lang="en-US" dirty="0"/>
              <a:t>employees, for goods/services (for six months after termination)</a:t>
            </a:r>
          </a:p>
          <a:p>
            <a:r>
              <a:rPr lang="en-US" dirty="0"/>
              <a:t>Independent Contractor</a:t>
            </a:r>
          </a:p>
          <a:p>
            <a:pPr lvl="1"/>
            <a:r>
              <a:rPr lang="en-US" dirty="0"/>
              <a:t>Departments must decide between independent contractor vs employee</a:t>
            </a:r>
          </a:p>
          <a:p>
            <a:pPr lvl="1"/>
            <a:r>
              <a:rPr lang="en-US" dirty="0"/>
              <a:t>See the Guide, Appendix C, to Contracts Policy</a:t>
            </a:r>
          </a:p>
          <a:p>
            <a:r>
              <a:rPr lang="en-US" dirty="0"/>
              <a:t>Purchasing Policies (for payable contracts)</a:t>
            </a:r>
          </a:p>
          <a:p>
            <a:pPr lvl="1"/>
            <a:r>
              <a:rPr lang="en-US" dirty="0"/>
              <a:t>Purchasing approval is required for payable contracts of $10,000+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PO </a:t>
            </a:r>
            <a:r>
              <a:rPr lang="en-US" dirty="0"/>
              <a:t>instead of contracts when possible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Contract or PO is required for AP of $10,000+ </a:t>
            </a:r>
          </a:p>
          <a:p>
            <a:pPr lvl="1"/>
            <a:r>
              <a:rPr lang="en-US" dirty="0"/>
              <a:t>Contracts are required for AR of $10,000+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86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Contract </a:t>
            </a:r>
            <a:r>
              <a:rPr lang="en-US" dirty="0"/>
              <a:t>Format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UT templates whenever possible (See appendix A of contract policy)</a:t>
            </a:r>
          </a:p>
          <a:p>
            <a:pPr lvl="1"/>
            <a:r>
              <a:rPr lang="en-US" dirty="0"/>
              <a:t>Includes language required by UT and/or state</a:t>
            </a:r>
          </a:p>
          <a:p>
            <a:pPr lvl="1"/>
            <a:r>
              <a:rPr lang="en-US" dirty="0"/>
              <a:t>Speeds the processing time</a:t>
            </a:r>
          </a:p>
          <a:p>
            <a:r>
              <a:rPr lang="en-US" dirty="0" smtClean="0"/>
              <a:t>Consider using another vendor if vendor objects to UT format.</a:t>
            </a:r>
          </a:p>
          <a:p>
            <a:pPr lvl="1"/>
            <a:r>
              <a:rPr lang="en-US" dirty="0" smtClean="0"/>
              <a:t>Don’t request vendor contract; send UT contract.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28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708"/>
            <a:ext cx="8229600" cy="480145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200" b="1" dirty="0"/>
              <a:t>Department</a:t>
            </a:r>
            <a:r>
              <a:rPr lang="en-US" sz="4200" dirty="0"/>
              <a:t>: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Make determination of Independent </a:t>
            </a:r>
            <a:r>
              <a:rPr lang="en-US" dirty="0" smtClean="0"/>
              <a:t>Contractor (Workers Classification Questionnaire)</a:t>
            </a:r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For individuals, ensure not state employee</a:t>
            </a:r>
          </a:p>
          <a:p>
            <a:r>
              <a:rPr lang="en-US" dirty="0"/>
              <a:t>		If so, contract with the state agency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b="1" dirty="0"/>
              <a:t>Ensure the business and operational terms are accurate</a:t>
            </a:r>
          </a:p>
          <a:p>
            <a:r>
              <a:rPr lang="en-US" dirty="0"/>
              <a:t>		(dates, dollar amounts, services, goods, etc</a:t>
            </a:r>
            <a:r>
              <a:rPr lang="en-US" dirty="0" smtClean="0"/>
              <a:t>.)</a:t>
            </a:r>
          </a:p>
          <a:p>
            <a:pPr lvl="2"/>
            <a:r>
              <a:rPr lang="en-US" dirty="0" smtClean="0"/>
              <a:t>Be sure to match invoice terms to contract! </a:t>
            </a:r>
          </a:p>
          <a:p>
            <a:pPr lvl="2"/>
            <a:r>
              <a:rPr lang="en-US" dirty="0" smtClean="0"/>
              <a:t>Invoice can exceed contract amount by the lesser of 15% or $100,000.</a:t>
            </a:r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Ensure compliance with purchasing policies, if applicable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Timely submission for processing, including the pre-approval form</a:t>
            </a:r>
          </a:p>
          <a:p>
            <a:r>
              <a:rPr lang="en-US" dirty="0"/>
              <a:t>		At least two weeks prior to start of contract.</a:t>
            </a:r>
          </a:p>
          <a:p>
            <a:r>
              <a:rPr lang="en-US" dirty="0"/>
              <a:t>		Must be complete prior to services being rendered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	Comply with the terms of the contract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     Monitor termination date and extend if necessary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Email contracts to the Contracts Office ahead of formal submission, when possible; we’re all electronic now.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76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Contract Office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Negotiate legal/fiscal terms with vendor</a:t>
            </a:r>
          </a:p>
          <a:p>
            <a:endParaRPr lang="en-U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	Ensure required terms are included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	Ensure prohibited terms are excluded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Classify contracts as delegated or non-delegated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Obtain signatures of both parties and complete in </a:t>
            </a:r>
            <a:r>
              <a:rPr lang="en-US" dirty="0" smtClean="0"/>
              <a:t>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ESM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If department gets the completed contract, please email it to Karen </a:t>
            </a:r>
            <a:r>
              <a:rPr lang="en-US" dirty="0"/>
              <a:t>Roberts  </a:t>
            </a:r>
            <a:r>
              <a:rPr lang="en-US" dirty="0" smtClean="0">
                <a:hlinkClick r:id="rId2"/>
              </a:rPr>
              <a:t>kroberts@utm.edu</a:t>
            </a:r>
            <a:r>
              <a:rPr lang="en-US" dirty="0" smtClean="0"/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68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Authorized </a:t>
            </a:r>
            <a:r>
              <a:rPr lang="en-US" dirty="0"/>
              <a:t>Signatures for UT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Delegated</a:t>
            </a:r>
            <a:r>
              <a:rPr lang="en-US" dirty="0"/>
              <a:t>: Chancellor or Vice Chancellor </a:t>
            </a:r>
            <a:r>
              <a:rPr lang="en-US" dirty="0" smtClean="0"/>
              <a:t>for </a:t>
            </a:r>
            <a:r>
              <a:rPr lang="en-US" dirty="0"/>
              <a:t>F&amp;A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Non </a:t>
            </a:r>
            <a:r>
              <a:rPr lang="en-US" dirty="0"/>
              <a:t>Delegated: President, Vice Presidents, </a:t>
            </a:r>
            <a:r>
              <a:rPr lang="en-US" dirty="0" smtClean="0"/>
              <a:t>CFO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78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IMPORTANT </a:t>
            </a:r>
            <a:r>
              <a:rPr lang="en-US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ONLY ONES ON CAMPUS THAT ARE </a:t>
            </a:r>
            <a:r>
              <a:rPr lang="en-US" dirty="0" smtClean="0"/>
              <a:t>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AUTHORIZED </a:t>
            </a:r>
            <a:r>
              <a:rPr lang="en-US" dirty="0"/>
              <a:t>TO SIGN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CONTRACTS </a:t>
            </a:r>
            <a:r>
              <a:rPr lang="en-US" dirty="0"/>
              <a:t>ARE THE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                        CHANCELLOR</a:t>
            </a:r>
          </a:p>
          <a:p>
            <a:pPr marL="0" indent="0">
              <a:buNone/>
            </a:pPr>
            <a:r>
              <a:rPr lang="en-US" dirty="0" smtClean="0"/>
              <a:t>                                     </a:t>
            </a:r>
            <a:r>
              <a:rPr lang="en-US" sz="1800" dirty="0" smtClean="0"/>
              <a:t>AND</a:t>
            </a:r>
          </a:p>
          <a:p>
            <a:pPr marL="0" indent="0">
              <a:buNone/>
            </a:pPr>
            <a:r>
              <a:rPr lang="en-US" b="1" dirty="0" smtClean="0"/>
              <a:t>                    </a:t>
            </a:r>
            <a:r>
              <a:rPr lang="en-US" b="1" dirty="0"/>
              <a:t>VICE CHANCELLOR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for Finance &amp; Admin                                  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98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7" algn="ctr" defTabSz="457200" rtl="0">
              <a:spcBef>
                <a:spcPct val="0"/>
              </a:spcBef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FISCAL REVIEW COMMITTEE </a:t>
            </a:r>
            <a:br>
              <a:rPr lang="en-US" sz="28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24708" y="1600200"/>
            <a:ext cx="9882554" cy="4525963"/>
          </a:xfrm>
        </p:spPr>
        <p:txBody>
          <a:bodyPr/>
          <a:lstStyle/>
          <a:p>
            <a:pPr marL="1920240" lvl="7" indent="0">
              <a:buNone/>
            </a:pPr>
            <a:r>
              <a:rPr lang="en-US" sz="1800" b="1" dirty="0"/>
              <a:t>Non-competitive contracts </a:t>
            </a:r>
            <a:r>
              <a:rPr lang="en-US" sz="1800" dirty="0"/>
              <a:t>with a term (time period) of </a:t>
            </a:r>
            <a:r>
              <a:rPr lang="en-US" sz="1800" b="1" dirty="0"/>
              <a:t>more than one year </a:t>
            </a:r>
            <a:r>
              <a:rPr lang="en-US" sz="1800" dirty="0"/>
              <a:t>and a cumulative payable value of </a:t>
            </a:r>
            <a:r>
              <a:rPr lang="en-US" sz="1800" b="1" dirty="0"/>
              <a:t>$250,000 or more:</a:t>
            </a:r>
          </a:p>
          <a:p>
            <a:pPr marL="1920240" lvl="7" indent="0">
              <a:buNone/>
            </a:pPr>
            <a:endParaRPr lang="en-US" sz="1800" b="1" dirty="0"/>
          </a:p>
          <a:p>
            <a:pPr lvl="7"/>
            <a:r>
              <a:rPr lang="en-US" sz="1800" dirty="0" smtClean="0"/>
              <a:t>Must be submitted at least </a:t>
            </a:r>
            <a:r>
              <a:rPr lang="en-US" sz="1800" b="1" dirty="0" smtClean="0"/>
              <a:t>100 days prior </a:t>
            </a:r>
            <a:r>
              <a:rPr lang="en-US" sz="1800" dirty="0" smtClean="0"/>
              <a:t>to contract start     date.</a:t>
            </a:r>
          </a:p>
          <a:p>
            <a:pPr lvl="7"/>
            <a:r>
              <a:rPr lang="en-US" sz="1800" b="1" dirty="0" smtClean="0"/>
              <a:t>Department</a:t>
            </a:r>
            <a:r>
              <a:rPr lang="en-US" sz="1800" dirty="0" smtClean="0"/>
              <a:t> </a:t>
            </a:r>
            <a:r>
              <a:rPr lang="en-US" sz="1800" b="1" dirty="0"/>
              <a:t>must present the contract to the committee </a:t>
            </a:r>
            <a:r>
              <a:rPr lang="en-US" sz="1800" b="1" dirty="0" smtClean="0"/>
              <a:t>    in </a:t>
            </a:r>
            <a:r>
              <a:rPr lang="en-US" sz="1800" b="1" dirty="0"/>
              <a:t>person</a:t>
            </a:r>
          </a:p>
          <a:p>
            <a:pPr lvl="7"/>
            <a:r>
              <a:rPr lang="en-US" sz="1800" dirty="0" smtClean="0"/>
              <a:t>Also </a:t>
            </a:r>
            <a:r>
              <a:rPr lang="en-US" sz="1800" dirty="0"/>
              <a:t>applies to amendments </a:t>
            </a:r>
          </a:p>
          <a:p>
            <a:pPr lvl="7"/>
            <a:r>
              <a:rPr lang="en-US" sz="1800" dirty="0" smtClean="0"/>
              <a:t>See </a:t>
            </a:r>
            <a:r>
              <a:rPr lang="en-US" sz="1800" dirty="0"/>
              <a:t>item 34 in policy for </a:t>
            </a:r>
            <a:r>
              <a:rPr lang="en-US" sz="1800" dirty="0" smtClean="0"/>
              <a:t>exceptions</a:t>
            </a:r>
          </a:p>
          <a:p>
            <a:pPr lvl="7"/>
            <a:r>
              <a:rPr lang="en-US" sz="1800" dirty="0" smtClean="0"/>
              <a:t>Review </a:t>
            </a:r>
            <a:r>
              <a:rPr lang="en-US" sz="1800" dirty="0"/>
              <a:t>policy carefully and contact Purchasing when applicable</a:t>
            </a:r>
          </a:p>
          <a:p>
            <a:pPr lvl="7"/>
            <a:r>
              <a:rPr lang="en-US" sz="1800" dirty="0" smtClean="0"/>
              <a:t>Committee is made up of Tennessee legislators </a:t>
            </a:r>
            <a:r>
              <a:rPr lang="en-US" sz="1800" b="1" dirty="0" smtClean="0"/>
              <a:t>	</a:t>
            </a:r>
          </a:p>
          <a:p>
            <a:pPr marL="3200400" lvl="7" indent="0">
              <a:buNone/>
            </a:pPr>
            <a:endParaRPr lang="en-US" sz="1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97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88" y="1600200"/>
            <a:ext cx="83411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hlinkClick r:id="rId2"/>
              </a:rPr>
              <a:t>http</a:t>
            </a:r>
            <a:r>
              <a:rPr lang="en-US" sz="4000" dirty="0">
                <a:hlinkClick r:id="rId2"/>
              </a:rPr>
              <a:t>://</a:t>
            </a:r>
            <a:r>
              <a:rPr lang="en-US" sz="4000" dirty="0" smtClean="0">
                <a:hlinkClick r:id="rId2"/>
              </a:rPr>
              <a:t>www.utm.edu/departments/finadmin/contracts.php</a:t>
            </a:r>
            <a:endParaRPr lang="en-US" sz="4000" dirty="0" smtClean="0"/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u="sng" dirty="0" smtClean="0"/>
              <a:t>www.utm.edu</a:t>
            </a:r>
          </a:p>
          <a:p>
            <a:pPr marL="0" indent="0">
              <a:buNone/>
            </a:pPr>
            <a:r>
              <a:rPr lang="en-US" dirty="0" smtClean="0"/>
              <a:t>		A-Z Listing</a:t>
            </a:r>
          </a:p>
          <a:p>
            <a:pPr marL="0" indent="0">
              <a:buNone/>
            </a:pPr>
            <a:r>
              <a:rPr lang="en-US" dirty="0" smtClean="0"/>
              <a:t>		Finance and Administration</a:t>
            </a:r>
          </a:p>
          <a:p>
            <a:pPr marL="0" indent="0">
              <a:buNone/>
            </a:pPr>
            <a:r>
              <a:rPr lang="en-US" dirty="0" smtClean="0"/>
              <a:t>		Contracts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8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T/F    My department head can sign contracts for UT Martin.</a:t>
            </a:r>
          </a:p>
          <a:p>
            <a:r>
              <a:rPr lang="en-US" dirty="0" smtClean="0"/>
              <a:t>T/F	A “contract” is different than an “agreement”.</a:t>
            </a:r>
          </a:p>
          <a:p>
            <a:r>
              <a:rPr lang="en-US" dirty="0" smtClean="0"/>
              <a:t>T/F	My dean/director can sign contracts for UT Martin as long as the amount doesn’t exceed $9,999.99.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65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3148"/>
          </a:xfrm>
        </p:spPr>
        <p:txBody>
          <a:bodyPr>
            <a:normAutofit/>
          </a:bodyPr>
          <a:lstStyle/>
          <a:p>
            <a:r>
              <a:rPr lang="en-US" sz="3200" dirty="0"/>
              <a:t>Contract </a:t>
            </a:r>
            <a:r>
              <a:rPr lang="en-US" sz="3200" dirty="0" smtClean="0"/>
              <a:t>Resources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37786"/>
            <a:ext cx="8441473" cy="48883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Submit a contract review request </a:t>
            </a:r>
            <a:r>
              <a:rPr lang="en-US" sz="3000" dirty="0" smtClean="0"/>
              <a:t>(Contract Management System/UT Portal)</a:t>
            </a:r>
          </a:p>
          <a:p>
            <a:r>
              <a:rPr lang="en-US" dirty="0" smtClean="0"/>
              <a:t>UT Contract Administration website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https://procurement.tennessee.edu/contracts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Select Training Resources – Contract Management Training</a:t>
            </a:r>
          </a:p>
          <a:p>
            <a:pPr lvl="1"/>
            <a:r>
              <a:rPr lang="en-US" dirty="0" smtClean="0"/>
              <a:t>Video Training</a:t>
            </a:r>
          </a:p>
          <a:p>
            <a:pPr lvl="1"/>
            <a:r>
              <a:rPr lang="en-US" dirty="0" smtClean="0"/>
              <a:t>Tips for submitting a contract</a:t>
            </a:r>
          </a:p>
          <a:p>
            <a:pPr lvl="1"/>
            <a:r>
              <a:rPr lang="en-US" dirty="0" smtClean="0"/>
              <a:t>Step by step instructions</a:t>
            </a:r>
          </a:p>
        </p:txBody>
      </p:sp>
    </p:spTree>
    <p:extLst>
      <p:ext uri="{BB962C8B-B14F-4D97-AF65-F5344CB8AC3E}">
        <p14:creationId xmlns:p14="http://schemas.microsoft.com/office/powerpoint/2010/main" val="3994059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Contract </a:t>
            </a:r>
            <a:r>
              <a:rPr lang="en-US" sz="3200" dirty="0" smtClean="0"/>
              <a:t>Pre-approval Form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147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Contract Pre-approval Form must be completed prior to submitting a contract for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academic departments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export </a:t>
            </a:r>
            <a:r>
              <a:rPr lang="en-US" dirty="0"/>
              <a:t>control issues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intellectual property (publications, copyrights, patents, trademarks)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software </a:t>
            </a:r>
            <a:r>
              <a:rPr lang="en-US" dirty="0"/>
              <a:t>license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Grant</a:t>
            </a:r>
          </a:p>
          <a:p>
            <a:pPr marL="914400" lvl="2" indent="0">
              <a:buNone/>
            </a:pPr>
            <a:r>
              <a:rPr lang="en-US" sz="2300" b="1" dirty="0" smtClean="0"/>
              <a:t>The Contract Pre-approval Form is in PerfectForms</a:t>
            </a:r>
            <a:endParaRPr lang="en-US" sz="23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54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785"/>
            <a:ext cx="8229600" cy="5263375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Joe Croom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hlinkClick r:id="rId2"/>
              </a:rPr>
              <a:t>jcroom@utm.edu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881-7812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Lori Donavant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hlinkClick r:id="rId3"/>
              </a:rPr>
              <a:t>ldonavant@utm.edu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881-3826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Karen Roberts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hlinkClick r:id="rId4"/>
              </a:rPr>
              <a:t>kroberts@utm.edu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881-3810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11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74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T/F	The UT Martin Provost is the only person on campus that can sign contracts.</a:t>
            </a:r>
          </a:p>
          <a:p>
            <a:r>
              <a:rPr lang="en-US" dirty="0" smtClean="0"/>
              <a:t>T/F	A memorandum of agreement (MOA) has to be processed as a contract.</a:t>
            </a:r>
          </a:p>
          <a:p>
            <a:r>
              <a:rPr lang="en-US" dirty="0" smtClean="0"/>
              <a:t>T/F	The Purchasing Office determines if an individual is an independent           contractor.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86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T/F	The standard UT template for a payable contract is available on the contracts website.</a:t>
            </a:r>
          </a:p>
          <a:p>
            <a:r>
              <a:rPr lang="en-US" dirty="0" smtClean="0"/>
              <a:t> T/F	Affiliation agreements must be processed as any other contract.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T/F	The Fiscal Review Committee is the UT Martin committee implementing budget cuts.</a:t>
            </a:r>
          </a:p>
          <a:p>
            <a:r>
              <a:rPr lang="en-US" dirty="0" smtClean="0"/>
              <a:t>T/F	The UT Martin Contracts Office ensures compliance with contract terms.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7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 smtClean="0"/>
              <a:t>Fiscal Policy FI0405</a:t>
            </a:r>
          </a:p>
          <a:p>
            <a:pPr marL="0" indent="0">
              <a:buNone/>
            </a:pPr>
            <a:r>
              <a:rPr lang="en-US" sz="2800" dirty="0" smtClean="0"/>
              <a:t>(applies to all payable contracts)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https://universitytennessee.policytech.com/docview/?</a:t>
            </a:r>
            <a:r>
              <a:rPr lang="en-US" u="sng" dirty="0" smtClean="0">
                <a:hlinkClick r:id="rId2"/>
              </a:rPr>
              <a:t>docid=203&amp;public=true  </a:t>
            </a:r>
            <a:endParaRPr lang="en-US" u="sng" dirty="0" smtClean="0"/>
          </a:p>
          <a:p>
            <a:pPr marL="0" indent="0" algn="r" defTabSz="0">
              <a:spcBef>
                <a:spcPts val="0"/>
              </a:spcBef>
              <a:buNone/>
            </a:pPr>
            <a:endParaRPr lang="en-US" sz="4800" dirty="0"/>
          </a:p>
          <a:p>
            <a:pPr marL="0" indent="0" algn="r" defTabSz="0">
              <a:spcBef>
                <a:spcPts val="0"/>
              </a:spcBef>
              <a:buNone/>
            </a:pPr>
            <a:r>
              <a:rPr lang="en-US" sz="4800" dirty="0"/>
              <a:t>	</a:t>
            </a:r>
            <a:r>
              <a:rPr lang="en-US" sz="4800" dirty="0" smtClean="0"/>
              <a:t>	</a:t>
            </a:r>
            <a:r>
              <a:rPr lang="en-US" sz="2400" dirty="0" smtClean="0"/>
              <a:t>Last updated 10/19/2017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22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20" y="1159727"/>
            <a:ext cx="8196146" cy="5441795"/>
          </a:xfrm>
        </p:spPr>
        <p:txBody>
          <a:bodyPr>
            <a:normAutofit/>
          </a:bodyPr>
          <a:lstStyle/>
          <a:p>
            <a:r>
              <a:rPr lang="en-US" dirty="0"/>
              <a:t>All purchases must be official university use or benefit only.</a:t>
            </a:r>
          </a:p>
          <a:p>
            <a:r>
              <a:rPr lang="en-US" dirty="0" smtClean="0"/>
              <a:t>Purchases of goods or services under $10,000 may be made by the department at their discretion.</a:t>
            </a:r>
          </a:p>
          <a:p>
            <a:r>
              <a:rPr lang="en-US" dirty="0" smtClean="0"/>
              <a:t>Departmental discretional purchases of goods or services are limited to less than $10,000 per vendor, per calendar year.</a:t>
            </a:r>
          </a:p>
          <a:p>
            <a:r>
              <a:rPr lang="en-US" dirty="0" smtClean="0"/>
              <a:t>Departments may </a:t>
            </a:r>
            <a:r>
              <a:rPr lang="en-US" u="sng" dirty="0" smtClean="0"/>
              <a:t>not</a:t>
            </a:r>
            <a:r>
              <a:rPr lang="en-US" dirty="0" smtClean="0"/>
              <a:t> divide invoices to stay below the $10,000 threshold.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1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728"/>
            <a:ext cx="8229600" cy="5586760"/>
          </a:xfrm>
        </p:spPr>
        <p:txBody>
          <a:bodyPr>
            <a:normAutofit/>
          </a:bodyPr>
          <a:lstStyle/>
          <a:p>
            <a:r>
              <a:rPr lang="en-US" dirty="0" smtClean="0"/>
              <a:t>Available Resources</a:t>
            </a:r>
          </a:p>
          <a:p>
            <a:pPr lvl="1"/>
            <a:r>
              <a:rPr lang="en-US" dirty="0" smtClean="0"/>
              <a:t>Campus Service Centers (Print Shop, Computer Store, etc.)</a:t>
            </a:r>
          </a:p>
          <a:p>
            <a:pPr lvl="1"/>
            <a:r>
              <a:rPr lang="en-US" dirty="0" smtClean="0"/>
              <a:t>UT Market Place (on-line catalogs)</a:t>
            </a:r>
          </a:p>
          <a:p>
            <a:pPr lvl="1"/>
            <a:r>
              <a:rPr lang="en-US" dirty="0" smtClean="0"/>
              <a:t>Existing Procurement Agreements (State of TN, TBR, UT)</a:t>
            </a:r>
          </a:p>
          <a:p>
            <a:pPr lvl="1"/>
            <a:r>
              <a:rPr lang="en-US" dirty="0" smtClean="0"/>
              <a:t>State Resources (State Agencies such as TRICOR)</a:t>
            </a:r>
          </a:p>
          <a:p>
            <a:pPr lvl="1"/>
            <a:r>
              <a:rPr lang="en-US" dirty="0" smtClean="0"/>
              <a:t>Group Consortium Agreements</a:t>
            </a:r>
          </a:p>
          <a:p>
            <a:pPr lvl="1"/>
            <a:r>
              <a:rPr lang="en-US" dirty="0" smtClean="0"/>
              <a:t>Preferred Hotels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5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224" y="1226634"/>
            <a:ext cx="8006576" cy="5486400"/>
          </a:xfrm>
        </p:spPr>
        <p:txBody>
          <a:bodyPr>
            <a:normAutofit/>
          </a:bodyPr>
          <a:lstStyle/>
          <a:p>
            <a:r>
              <a:rPr lang="en-US" sz="2400" dirty="0"/>
              <a:t>The Purchasing Department must approve all quotations and make all awards for purchase $10,000 or more. </a:t>
            </a:r>
          </a:p>
          <a:p>
            <a:r>
              <a:rPr lang="en-US" sz="2400" dirty="0" smtClean="0"/>
              <a:t>Purchases of $10,000 to $49,999.99 may be processed as an informal bid. </a:t>
            </a:r>
          </a:p>
          <a:p>
            <a:r>
              <a:rPr lang="en-US" sz="2400" dirty="0" smtClean="0"/>
              <a:t>The award is based on the solicitation of pricing from at least three vendors.</a:t>
            </a:r>
          </a:p>
          <a:p>
            <a:r>
              <a:rPr lang="en-US" sz="2400" dirty="0" smtClean="0"/>
              <a:t>Departments may solicit the three bids from vendors and route a requisition for approval in Marketplace. </a:t>
            </a:r>
          </a:p>
          <a:p>
            <a:r>
              <a:rPr lang="en-US" sz="2400" dirty="0" smtClean="0"/>
              <a:t>Departments may </a:t>
            </a:r>
            <a:r>
              <a:rPr lang="en-US" sz="2400" u="sng" dirty="0" smtClean="0"/>
              <a:t>not</a:t>
            </a:r>
            <a:r>
              <a:rPr lang="en-US" sz="2400" dirty="0" smtClean="0"/>
              <a:t> solicit bids for services that require a contractors license, insurance or performance bonds (construction and installation)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9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Purchases of $50,000 or more are processed competitively as a formal bid by the Purchasing Department. </a:t>
            </a:r>
          </a:p>
          <a:p>
            <a:r>
              <a:rPr lang="en-US" dirty="0" smtClean="0"/>
              <a:t>Bid Types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/>
              <a:t>	</a:t>
            </a:r>
            <a:r>
              <a:rPr lang="en-US" dirty="0"/>
              <a:t>Request for Information (RFI)</a:t>
            </a:r>
          </a:p>
          <a:p>
            <a:pPr marL="914400" lvl="2" indent="0">
              <a:buNone/>
            </a:pPr>
            <a:r>
              <a:rPr lang="en-US" dirty="0"/>
              <a:t>	to gain knowledge about a product or service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	Request for Quotes (RFQ)</a:t>
            </a:r>
          </a:p>
          <a:p>
            <a:pPr marL="914400" lvl="2" indent="0">
              <a:buNone/>
            </a:pPr>
            <a:r>
              <a:rPr lang="en-US" dirty="0" smtClean="0"/>
              <a:t>	award </a:t>
            </a:r>
            <a:r>
              <a:rPr lang="en-US" dirty="0"/>
              <a:t>typically based on </a:t>
            </a:r>
            <a:r>
              <a:rPr lang="en-US" dirty="0" smtClean="0"/>
              <a:t>price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   Request for Qualified Suppliers (RFQ-S)</a:t>
            </a:r>
          </a:p>
          <a:p>
            <a:pPr marL="914400" lvl="2" indent="0">
              <a:buNone/>
            </a:pPr>
            <a:r>
              <a:rPr lang="en-US" dirty="0" smtClean="0"/>
              <a:t>	to evaluate bidders only on qualifications, awarding to 	multiple suppliers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	Request for Proposals (RFP)</a:t>
            </a:r>
          </a:p>
          <a:p>
            <a:pPr marL="914400" lvl="2" indent="0">
              <a:buNone/>
            </a:pPr>
            <a:r>
              <a:rPr lang="en-US" dirty="0" smtClean="0"/>
              <a:t>	Multi-step </a:t>
            </a:r>
            <a:r>
              <a:rPr lang="en-US" dirty="0"/>
              <a:t>process evaluated </a:t>
            </a:r>
            <a:r>
              <a:rPr lang="en-US" dirty="0" smtClean="0"/>
              <a:t>independently</a:t>
            </a:r>
          </a:p>
          <a:p>
            <a:pPr marL="914400" lvl="2" indent="0">
              <a:buNone/>
            </a:pPr>
            <a:r>
              <a:rPr lang="en-US" dirty="0" smtClean="0"/>
              <a:t> 	(</a:t>
            </a:r>
            <a:r>
              <a:rPr lang="en-US" dirty="0"/>
              <a:t>technical </a:t>
            </a:r>
            <a:r>
              <a:rPr lang="en-US" dirty="0" smtClean="0"/>
              <a:t>and cost evaluations)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9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5122"/>
            <a:ext cx="8229600" cy="5609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Exception to the bidding process</a:t>
            </a:r>
          </a:p>
          <a:p>
            <a:r>
              <a:rPr lang="en-US" dirty="0" smtClean="0"/>
              <a:t>Unique goods or specialized services </a:t>
            </a:r>
          </a:p>
          <a:p>
            <a:pPr marL="0" indent="0">
              <a:buNone/>
            </a:pPr>
            <a:r>
              <a:rPr lang="en-US" sz="2400" dirty="0" smtClean="0"/>
              <a:t>Non-competitive Justification (NCJ)/Sole Source/No Bid Explanation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only one product or service meets the specific need </a:t>
            </a:r>
            <a:r>
              <a:rPr lang="en-US" u="sng" dirty="0" smtClean="0"/>
              <a:t>and</a:t>
            </a:r>
            <a:r>
              <a:rPr lang="en-US" dirty="0" smtClean="0"/>
              <a:t> it is only available from one source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Compatibility or consistency  is essential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Services that involve highly skilled judgement or training (artists, lecturers and entertainers)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Emergency purchases-immediate need to protect lives or minimize damage to university property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Utilities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Library licenses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9101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 Martin 1">
      <a:dk1>
        <a:srgbClr val="000000"/>
      </a:dk1>
      <a:lt1>
        <a:sysClr val="window" lastClr="FFFFFF"/>
      </a:lt1>
      <a:dk2>
        <a:srgbClr val="0D1C37"/>
      </a:dk2>
      <a:lt2>
        <a:srgbClr val="EBE8E1"/>
      </a:lt2>
      <a:accent1>
        <a:srgbClr val="F06A1A"/>
      </a:accent1>
      <a:accent2>
        <a:srgbClr val="505153"/>
      </a:accent2>
      <a:accent3>
        <a:srgbClr val="F06A1A"/>
      </a:accent3>
      <a:accent4>
        <a:srgbClr val="0D1C37"/>
      </a:accent4>
      <a:accent5>
        <a:srgbClr val="F06A1A"/>
      </a:accent5>
      <a:accent6>
        <a:srgbClr val="0D1C37"/>
      </a:accent6>
      <a:hlink>
        <a:srgbClr val="0D1C37"/>
      </a:hlink>
      <a:folHlink>
        <a:srgbClr val="F06A1A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sharepoint/v3/field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UTMartinPPTemplate01</Template>
  <TotalTime>1285</TotalTime>
  <Words>819</Words>
  <Application>Microsoft Office PowerPoint</Application>
  <PresentationFormat>On-screen Show (4:3)</PresentationFormat>
  <Paragraphs>208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Rockwell</vt:lpstr>
      <vt:lpstr>Wingdings</vt:lpstr>
      <vt:lpstr>Office Theme</vt:lpstr>
      <vt:lpstr>UT Martin Contracts</vt:lpstr>
      <vt:lpstr>Pre Test</vt:lpstr>
      <vt:lpstr>PowerPoint Presentation</vt:lpstr>
      <vt:lpstr>Procurement</vt:lpstr>
      <vt:lpstr>Procurement</vt:lpstr>
      <vt:lpstr>Procurement</vt:lpstr>
      <vt:lpstr>Procurement</vt:lpstr>
      <vt:lpstr>Procurement</vt:lpstr>
      <vt:lpstr>Procurement</vt:lpstr>
      <vt:lpstr>Contracts UT Fiscal Policy 420</vt:lpstr>
      <vt:lpstr>Definition of “Contract” </vt:lpstr>
      <vt:lpstr>Compliance Issues</vt:lpstr>
      <vt:lpstr> Contract Format </vt:lpstr>
      <vt:lpstr>Responsibilities </vt:lpstr>
      <vt:lpstr>Responsibilities </vt:lpstr>
      <vt:lpstr>   Authorized Signatures for UT </vt:lpstr>
      <vt:lpstr> IMPORTANT NOTE</vt:lpstr>
      <vt:lpstr> FISCAL REVIEW COMMITTEE  </vt:lpstr>
      <vt:lpstr>Contract Website</vt:lpstr>
      <vt:lpstr>Contract Resources</vt:lpstr>
      <vt:lpstr>Contract Pre-approval Form</vt:lpstr>
      <vt:lpstr>Contact Information</vt:lpstr>
      <vt:lpstr>      Questions? </vt:lpstr>
      <vt:lpstr>Post Test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Rebekah Lewis</cp:lastModifiedBy>
  <cp:revision>81</cp:revision>
  <cp:lastPrinted>2019-01-29T15:43:07Z</cp:lastPrinted>
  <dcterms:created xsi:type="dcterms:W3CDTF">2016-08-22T13:47:18Z</dcterms:created>
  <dcterms:modified xsi:type="dcterms:W3CDTF">2019-02-05T16:15:04Z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