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0" r:id="rId3"/>
    <p:sldId id="262" r:id="rId4"/>
    <p:sldId id="261" r:id="rId5"/>
    <p:sldId id="256" r:id="rId6"/>
    <p:sldId id="257" r:id="rId7"/>
    <p:sldId id="258"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w Morency" initials="AM" lastIdx="2" clrIdx="0">
    <p:extLst>
      <p:ext uri="{19B8F6BF-5375-455C-9EA6-DF929625EA0E}">
        <p15:presenceInfo xmlns:p15="http://schemas.microsoft.com/office/powerpoint/2012/main" userId="S-1-5-21-2556569421-840279626-1893908853-665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1" autoAdjust="0"/>
    <p:restoredTop sz="94660"/>
  </p:normalViewPr>
  <p:slideViewPr>
    <p:cSldViewPr snapToGrid="0">
      <p:cViewPr varScale="1">
        <p:scale>
          <a:sx n="99" d="100"/>
          <a:sy n="99" d="100"/>
        </p:scale>
        <p:origin x="84"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A2F25C-E1A5-4569-8D07-828666A02DBE}"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30740-B72E-4227-9525-8522183BBB98}" type="slidenum">
              <a:rPr lang="en-US" smtClean="0"/>
              <a:t>‹#›</a:t>
            </a:fld>
            <a:endParaRPr lang="en-US"/>
          </a:p>
        </p:txBody>
      </p:sp>
    </p:spTree>
    <p:extLst>
      <p:ext uri="{BB962C8B-B14F-4D97-AF65-F5344CB8AC3E}">
        <p14:creationId xmlns:p14="http://schemas.microsoft.com/office/powerpoint/2010/main" val="1747262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2F25C-E1A5-4569-8D07-828666A02DBE}"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30740-B72E-4227-9525-8522183BBB98}" type="slidenum">
              <a:rPr lang="en-US" smtClean="0"/>
              <a:t>‹#›</a:t>
            </a:fld>
            <a:endParaRPr lang="en-US"/>
          </a:p>
        </p:txBody>
      </p:sp>
    </p:spTree>
    <p:extLst>
      <p:ext uri="{BB962C8B-B14F-4D97-AF65-F5344CB8AC3E}">
        <p14:creationId xmlns:p14="http://schemas.microsoft.com/office/powerpoint/2010/main" val="2572557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2F25C-E1A5-4569-8D07-828666A02DBE}"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30740-B72E-4227-9525-8522183BBB98}" type="slidenum">
              <a:rPr lang="en-US" smtClean="0"/>
              <a:t>‹#›</a:t>
            </a:fld>
            <a:endParaRPr lang="en-US"/>
          </a:p>
        </p:txBody>
      </p:sp>
    </p:spTree>
    <p:extLst>
      <p:ext uri="{BB962C8B-B14F-4D97-AF65-F5344CB8AC3E}">
        <p14:creationId xmlns:p14="http://schemas.microsoft.com/office/powerpoint/2010/main" val="1283360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A2F25C-E1A5-4569-8D07-828666A02DBE}"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30740-B72E-4227-9525-8522183BBB98}" type="slidenum">
              <a:rPr lang="en-US" smtClean="0"/>
              <a:t>‹#›</a:t>
            </a:fld>
            <a:endParaRPr lang="en-US"/>
          </a:p>
        </p:txBody>
      </p:sp>
    </p:spTree>
    <p:extLst>
      <p:ext uri="{BB962C8B-B14F-4D97-AF65-F5344CB8AC3E}">
        <p14:creationId xmlns:p14="http://schemas.microsoft.com/office/powerpoint/2010/main" val="428388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2A2F25C-E1A5-4569-8D07-828666A02DBE}"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130740-B72E-4227-9525-8522183BBB98}" type="slidenum">
              <a:rPr lang="en-US" smtClean="0"/>
              <a:t>‹#›</a:t>
            </a:fld>
            <a:endParaRPr lang="en-US"/>
          </a:p>
        </p:txBody>
      </p:sp>
    </p:spTree>
    <p:extLst>
      <p:ext uri="{BB962C8B-B14F-4D97-AF65-F5344CB8AC3E}">
        <p14:creationId xmlns:p14="http://schemas.microsoft.com/office/powerpoint/2010/main" val="335148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A2F25C-E1A5-4569-8D07-828666A02DBE}" type="datetimeFigureOut">
              <a:rPr lang="en-US" smtClean="0"/>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30740-B72E-4227-9525-8522183BBB98}" type="slidenum">
              <a:rPr lang="en-US" smtClean="0"/>
              <a:t>‹#›</a:t>
            </a:fld>
            <a:endParaRPr lang="en-US"/>
          </a:p>
        </p:txBody>
      </p:sp>
    </p:spTree>
    <p:extLst>
      <p:ext uri="{BB962C8B-B14F-4D97-AF65-F5344CB8AC3E}">
        <p14:creationId xmlns:p14="http://schemas.microsoft.com/office/powerpoint/2010/main" val="3893768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A2F25C-E1A5-4569-8D07-828666A02DBE}" type="datetimeFigureOut">
              <a:rPr lang="en-US" smtClean="0"/>
              <a:t>6/28/2019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130740-B72E-4227-9525-8522183BBB98}" type="slidenum">
              <a:rPr lang="en-US" smtClean="0"/>
              <a:t>‹#›</a:t>
            </a:fld>
            <a:endParaRPr lang="en-US"/>
          </a:p>
        </p:txBody>
      </p:sp>
    </p:spTree>
    <p:extLst>
      <p:ext uri="{BB962C8B-B14F-4D97-AF65-F5344CB8AC3E}">
        <p14:creationId xmlns:p14="http://schemas.microsoft.com/office/powerpoint/2010/main" val="2854681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A2F25C-E1A5-4569-8D07-828666A02DBE}" type="datetimeFigureOut">
              <a:rPr lang="en-US" smtClean="0"/>
              <a:t>6/28/2019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130740-B72E-4227-9525-8522183BBB98}" type="slidenum">
              <a:rPr lang="en-US" smtClean="0"/>
              <a:t>‹#›</a:t>
            </a:fld>
            <a:endParaRPr lang="en-US"/>
          </a:p>
        </p:txBody>
      </p:sp>
    </p:spTree>
    <p:extLst>
      <p:ext uri="{BB962C8B-B14F-4D97-AF65-F5344CB8AC3E}">
        <p14:creationId xmlns:p14="http://schemas.microsoft.com/office/powerpoint/2010/main" val="1708361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A2F25C-E1A5-4569-8D07-828666A02DBE}" type="datetimeFigureOut">
              <a:rPr lang="en-US" smtClean="0"/>
              <a:t>6/28/2019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130740-B72E-4227-9525-8522183BBB98}" type="slidenum">
              <a:rPr lang="en-US" smtClean="0"/>
              <a:t>‹#›</a:t>
            </a:fld>
            <a:endParaRPr lang="en-US"/>
          </a:p>
        </p:txBody>
      </p:sp>
    </p:spTree>
    <p:extLst>
      <p:ext uri="{BB962C8B-B14F-4D97-AF65-F5344CB8AC3E}">
        <p14:creationId xmlns:p14="http://schemas.microsoft.com/office/powerpoint/2010/main" val="2970295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A2F25C-E1A5-4569-8D07-828666A02DBE}" type="datetimeFigureOut">
              <a:rPr lang="en-US" smtClean="0"/>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30740-B72E-4227-9525-8522183BBB98}" type="slidenum">
              <a:rPr lang="en-US" smtClean="0"/>
              <a:t>‹#›</a:t>
            </a:fld>
            <a:endParaRPr lang="en-US"/>
          </a:p>
        </p:txBody>
      </p:sp>
    </p:spTree>
    <p:extLst>
      <p:ext uri="{BB962C8B-B14F-4D97-AF65-F5344CB8AC3E}">
        <p14:creationId xmlns:p14="http://schemas.microsoft.com/office/powerpoint/2010/main" val="336434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2A2F25C-E1A5-4569-8D07-828666A02DBE}" type="datetimeFigureOut">
              <a:rPr lang="en-US" smtClean="0"/>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130740-B72E-4227-9525-8522183BBB98}" type="slidenum">
              <a:rPr lang="en-US" smtClean="0"/>
              <a:t>‹#›</a:t>
            </a:fld>
            <a:endParaRPr lang="en-US"/>
          </a:p>
        </p:txBody>
      </p:sp>
    </p:spTree>
    <p:extLst>
      <p:ext uri="{BB962C8B-B14F-4D97-AF65-F5344CB8AC3E}">
        <p14:creationId xmlns:p14="http://schemas.microsoft.com/office/powerpoint/2010/main" val="288328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2F25C-E1A5-4569-8D07-828666A02DBE}" type="datetimeFigureOut">
              <a:rPr lang="en-US" smtClean="0"/>
              <a:t>6/28/2019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130740-B72E-4227-9525-8522183BBB98}" type="slidenum">
              <a:rPr lang="en-US" smtClean="0"/>
              <a:t>‹#›</a:t>
            </a:fld>
            <a:endParaRPr lang="en-US"/>
          </a:p>
        </p:txBody>
      </p:sp>
    </p:spTree>
    <p:extLst>
      <p:ext uri="{BB962C8B-B14F-4D97-AF65-F5344CB8AC3E}">
        <p14:creationId xmlns:p14="http://schemas.microsoft.com/office/powerpoint/2010/main" val="610159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4196862" y="4525108"/>
            <a:ext cx="1184025" cy="562707"/>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392610" y="4525108"/>
            <a:ext cx="1090246" cy="562707"/>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754923" y="1934307"/>
            <a:ext cx="5826370" cy="35403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83169" y="4525108"/>
            <a:ext cx="1113694" cy="5627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3118349" y="4636478"/>
            <a:ext cx="3259004" cy="398583"/>
            <a:chOff x="2983548" y="644771"/>
            <a:chExt cx="3259004" cy="398583"/>
          </a:xfrm>
        </p:grpSpPr>
        <p:grpSp>
          <p:nvGrpSpPr>
            <p:cNvPr id="29" name="Group 28"/>
            <p:cNvGrpSpPr/>
            <p:nvPr/>
          </p:nvGrpSpPr>
          <p:grpSpPr>
            <a:xfrm>
              <a:off x="4132399" y="644771"/>
              <a:ext cx="926118" cy="398583"/>
              <a:chOff x="6471142" y="785446"/>
              <a:chExt cx="926118" cy="398583"/>
            </a:xfrm>
            <a:solidFill>
              <a:schemeClr val="bg1">
                <a:lumMod val="95000"/>
              </a:schemeClr>
            </a:solidFill>
          </p:grpSpPr>
          <p:sp>
            <p:nvSpPr>
              <p:cNvPr id="22" name="Oval 21"/>
              <p:cNvSpPr/>
              <p:nvPr/>
            </p:nvSpPr>
            <p:spPr>
              <a:xfrm>
                <a:off x="6471142" y="1031628"/>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471143" y="785446"/>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869725" y="1031629"/>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869726" y="785447"/>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268308" y="1031628"/>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7268309" y="785446"/>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5316434" y="644771"/>
              <a:ext cx="926118" cy="398583"/>
              <a:chOff x="6471142" y="785446"/>
              <a:chExt cx="926118" cy="398583"/>
            </a:xfrm>
            <a:solidFill>
              <a:schemeClr val="bg1">
                <a:lumMod val="95000"/>
              </a:schemeClr>
            </a:solidFill>
          </p:grpSpPr>
          <p:sp>
            <p:nvSpPr>
              <p:cNvPr id="31" name="Oval 30"/>
              <p:cNvSpPr/>
              <p:nvPr/>
            </p:nvSpPr>
            <p:spPr>
              <a:xfrm>
                <a:off x="6471142" y="1031628"/>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6471143" y="785446"/>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869725" y="1031629"/>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869726" y="785447"/>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7268308" y="1031628"/>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268309" y="785446"/>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2983548" y="644771"/>
              <a:ext cx="926118" cy="398583"/>
              <a:chOff x="6471142" y="785446"/>
              <a:chExt cx="926118" cy="398583"/>
            </a:xfrm>
            <a:solidFill>
              <a:schemeClr val="bg1">
                <a:lumMod val="95000"/>
              </a:schemeClr>
            </a:solidFill>
          </p:grpSpPr>
          <p:sp>
            <p:nvSpPr>
              <p:cNvPr id="38" name="Oval 37"/>
              <p:cNvSpPr/>
              <p:nvPr/>
            </p:nvSpPr>
            <p:spPr>
              <a:xfrm>
                <a:off x="6471142" y="1031628"/>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6471143" y="785446"/>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6869725" y="1031629"/>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6869726" y="785447"/>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7268308" y="1031628"/>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7268309" y="785446"/>
                <a:ext cx="128951" cy="1524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4" name="Group 23"/>
          <p:cNvGrpSpPr/>
          <p:nvPr/>
        </p:nvGrpSpPr>
        <p:grpSpPr>
          <a:xfrm>
            <a:off x="4349257" y="4806462"/>
            <a:ext cx="3880339" cy="187569"/>
            <a:chOff x="6142892" y="1043354"/>
            <a:chExt cx="3880339" cy="187569"/>
          </a:xfrm>
        </p:grpSpPr>
        <p:cxnSp>
          <p:nvCxnSpPr>
            <p:cNvPr id="8" name="Straight Connector 7"/>
            <p:cNvCxnSpPr/>
            <p:nvPr/>
          </p:nvCxnSpPr>
          <p:spPr>
            <a:xfrm flipV="1">
              <a:off x="6142892" y="1219200"/>
              <a:ext cx="3880339" cy="117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928341" y="1043354"/>
              <a:ext cx="0" cy="1758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326925" y="1043354"/>
              <a:ext cx="0" cy="1758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529757" y="1043354"/>
              <a:ext cx="0" cy="1758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725509" y="1043354"/>
              <a:ext cx="0" cy="1758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8124093" y="1043354"/>
              <a:ext cx="0" cy="1758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8522675" y="1043354"/>
              <a:ext cx="0" cy="1758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8944704" y="1043355"/>
              <a:ext cx="0" cy="1758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9343288" y="1043355"/>
              <a:ext cx="0" cy="1758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9741870" y="1043355"/>
              <a:ext cx="0" cy="1758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p:cNvSpPr txBox="1"/>
          <p:nvPr/>
        </p:nvSpPr>
        <p:spPr>
          <a:xfrm>
            <a:off x="7172060" y="4982308"/>
            <a:ext cx="776175" cy="369332"/>
          </a:xfrm>
          <a:prstGeom prst="rect">
            <a:avLst/>
          </a:prstGeom>
          <a:noFill/>
        </p:spPr>
        <p:txBody>
          <a:bodyPr wrap="none" rtlCol="0">
            <a:spAutoFit/>
          </a:bodyPr>
          <a:lstStyle/>
          <a:p>
            <a:r>
              <a:rPr lang="en-US" dirty="0" smtClean="0"/>
              <a:t>mRNA</a:t>
            </a:r>
            <a:endParaRPr lang="en-US" dirty="0"/>
          </a:p>
        </p:txBody>
      </p:sp>
      <p:grpSp>
        <p:nvGrpSpPr>
          <p:cNvPr id="52" name="Group 51"/>
          <p:cNvGrpSpPr/>
          <p:nvPr/>
        </p:nvGrpSpPr>
        <p:grpSpPr>
          <a:xfrm>
            <a:off x="6248401" y="2262554"/>
            <a:ext cx="2192227" cy="133309"/>
            <a:chOff x="8956431" y="1317232"/>
            <a:chExt cx="1184031" cy="93784"/>
          </a:xfrm>
        </p:grpSpPr>
        <p:sp>
          <p:nvSpPr>
            <p:cNvPr id="6" name="Rectangle 5"/>
            <p:cNvSpPr/>
            <p:nvPr/>
          </p:nvSpPr>
          <p:spPr>
            <a:xfrm>
              <a:off x="8956431" y="1317232"/>
              <a:ext cx="1184031" cy="937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9308123" y="1317232"/>
              <a:ext cx="93785" cy="93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9519138" y="1317232"/>
              <a:ext cx="93785" cy="93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9718429" y="1317232"/>
              <a:ext cx="93785" cy="93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TextBox 50"/>
          <p:cNvSpPr txBox="1"/>
          <p:nvPr/>
        </p:nvSpPr>
        <p:spPr>
          <a:xfrm>
            <a:off x="6312876" y="2404574"/>
            <a:ext cx="2225546" cy="369332"/>
          </a:xfrm>
          <a:prstGeom prst="rect">
            <a:avLst/>
          </a:prstGeom>
          <a:noFill/>
        </p:spPr>
        <p:txBody>
          <a:bodyPr wrap="none" rtlCol="0">
            <a:spAutoFit/>
          </a:bodyPr>
          <a:lstStyle/>
          <a:p>
            <a:r>
              <a:rPr lang="en-US" dirty="0" err="1" smtClean="0"/>
              <a:t>tRNA</a:t>
            </a:r>
            <a:r>
              <a:rPr lang="en-US" dirty="0" smtClean="0"/>
              <a:t> anticodon strips</a:t>
            </a:r>
            <a:endParaRPr lang="en-US" dirty="0"/>
          </a:p>
        </p:txBody>
      </p:sp>
      <p:sp>
        <p:nvSpPr>
          <p:cNvPr id="53" name="Oval 52"/>
          <p:cNvSpPr/>
          <p:nvPr/>
        </p:nvSpPr>
        <p:spPr>
          <a:xfrm>
            <a:off x="5594882" y="2161845"/>
            <a:ext cx="222742" cy="1333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Isosceles Triangle 53"/>
          <p:cNvSpPr/>
          <p:nvPr/>
        </p:nvSpPr>
        <p:spPr>
          <a:xfrm>
            <a:off x="5266638" y="2140740"/>
            <a:ext cx="58612" cy="23446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5-Point Star 54"/>
          <p:cNvSpPr/>
          <p:nvPr/>
        </p:nvSpPr>
        <p:spPr>
          <a:xfrm>
            <a:off x="5723833" y="2375201"/>
            <a:ext cx="184642" cy="17584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977575" y="2471000"/>
            <a:ext cx="1555150" cy="646331"/>
          </a:xfrm>
          <a:prstGeom prst="rect">
            <a:avLst/>
          </a:prstGeom>
          <a:noFill/>
        </p:spPr>
        <p:txBody>
          <a:bodyPr wrap="square" rtlCol="0">
            <a:spAutoFit/>
          </a:bodyPr>
          <a:lstStyle/>
          <a:p>
            <a:r>
              <a:rPr lang="en-US" dirty="0" smtClean="0"/>
              <a:t>Pile of pop beads</a:t>
            </a:r>
            <a:endParaRPr lang="en-US" dirty="0"/>
          </a:p>
        </p:txBody>
      </p:sp>
      <p:sp>
        <p:nvSpPr>
          <p:cNvPr id="57" name="TextBox 56"/>
          <p:cNvSpPr txBox="1"/>
          <p:nvPr/>
        </p:nvSpPr>
        <p:spPr>
          <a:xfrm>
            <a:off x="3581407" y="1441938"/>
            <a:ext cx="1033168" cy="369332"/>
          </a:xfrm>
          <a:prstGeom prst="rect">
            <a:avLst/>
          </a:prstGeom>
          <a:noFill/>
          <a:ln>
            <a:solidFill>
              <a:schemeClr val="tx1"/>
            </a:solidFill>
          </a:ln>
        </p:spPr>
        <p:txBody>
          <a:bodyPr wrap="none" rtlCol="0">
            <a:spAutoFit/>
          </a:bodyPr>
          <a:lstStyle/>
          <a:p>
            <a:r>
              <a:rPr lang="en-US" dirty="0" smtClean="0"/>
              <a:t>Recorder</a:t>
            </a:r>
            <a:endParaRPr lang="en-US" dirty="0"/>
          </a:p>
        </p:txBody>
      </p:sp>
      <p:sp>
        <p:nvSpPr>
          <p:cNvPr id="58" name="TextBox 57"/>
          <p:cNvSpPr txBox="1"/>
          <p:nvPr/>
        </p:nvSpPr>
        <p:spPr>
          <a:xfrm>
            <a:off x="5695872" y="1468260"/>
            <a:ext cx="1308948" cy="369332"/>
          </a:xfrm>
          <a:prstGeom prst="rect">
            <a:avLst/>
          </a:prstGeom>
          <a:noFill/>
          <a:ln>
            <a:solidFill>
              <a:schemeClr val="tx1"/>
            </a:solidFill>
          </a:ln>
        </p:spPr>
        <p:txBody>
          <a:bodyPr wrap="none" rtlCol="0">
            <a:spAutoFit/>
          </a:bodyPr>
          <a:lstStyle/>
          <a:p>
            <a:r>
              <a:rPr lang="en-US" dirty="0" err="1" smtClean="0"/>
              <a:t>tRNA</a:t>
            </a:r>
            <a:r>
              <a:rPr lang="en-US" dirty="0" smtClean="0"/>
              <a:t> maker</a:t>
            </a:r>
            <a:endParaRPr lang="en-US" dirty="0"/>
          </a:p>
        </p:txBody>
      </p:sp>
      <p:sp>
        <p:nvSpPr>
          <p:cNvPr id="59" name="TextBox 58"/>
          <p:cNvSpPr txBox="1"/>
          <p:nvPr/>
        </p:nvSpPr>
        <p:spPr>
          <a:xfrm>
            <a:off x="1239872" y="3267729"/>
            <a:ext cx="1515051" cy="646331"/>
          </a:xfrm>
          <a:prstGeom prst="rect">
            <a:avLst/>
          </a:prstGeom>
          <a:noFill/>
          <a:ln>
            <a:solidFill>
              <a:schemeClr val="tx1"/>
            </a:solidFill>
          </a:ln>
        </p:spPr>
        <p:txBody>
          <a:bodyPr wrap="square" rtlCol="0">
            <a:spAutoFit/>
          </a:bodyPr>
          <a:lstStyle/>
          <a:p>
            <a:r>
              <a:rPr lang="en-US" dirty="0" smtClean="0"/>
              <a:t>Wheel and </a:t>
            </a:r>
            <a:r>
              <a:rPr lang="en-US" dirty="0" err="1" smtClean="0"/>
              <a:t>tRNA</a:t>
            </a:r>
            <a:r>
              <a:rPr lang="en-US" dirty="0" smtClean="0"/>
              <a:t>  passer</a:t>
            </a:r>
            <a:endParaRPr lang="en-US" dirty="0"/>
          </a:p>
        </p:txBody>
      </p:sp>
      <p:sp>
        <p:nvSpPr>
          <p:cNvPr id="60" name="TextBox 59"/>
          <p:cNvSpPr txBox="1"/>
          <p:nvPr/>
        </p:nvSpPr>
        <p:spPr>
          <a:xfrm>
            <a:off x="3137467" y="5556734"/>
            <a:ext cx="1879232" cy="369332"/>
          </a:xfrm>
          <a:prstGeom prst="rect">
            <a:avLst/>
          </a:prstGeom>
          <a:noFill/>
          <a:ln>
            <a:solidFill>
              <a:schemeClr val="tx1"/>
            </a:solidFill>
          </a:ln>
        </p:spPr>
        <p:txBody>
          <a:bodyPr wrap="none" rtlCol="0">
            <a:spAutoFit/>
          </a:bodyPr>
          <a:lstStyle/>
          <a:p>
            <a:r>
              <a:rPr lang="en-US" dirty="0" smtClean="0"/>
              <a:t>Protein assembler</a:t>
            </a:r>
            <a:endParaRPr lang="en-US" dirty="0"/>
          </a:p>
        </p:txBody>
      </p:sp>
      <p:sp>
        <p:nvSpPr>
          <p:cNvPr id="61" name="TextBox 60"/>
          <p:cNvSpPr txBox="1"/>
          <p:nvPr/>
        </p:nvSpPr>
        <p:spPr>
          <a:xfrm>
            <a:off x="5798566" y="5568458"/>
            <a:ext cx="1431739" cy="369332"/>
          </a:xfrm>
          <a:prstGeom prst="rect">
            <a:avLst/>
          </a:prstGeom>
          <a:noFill/>
          <a:ln>
            <a:solidFill>
              <a:schemeClr val="tx1"/>
            </a:solidFill>
          </a:ln>
        </p:spPr>
        <p:txBody>
          <a:bodyPr wrap="none" rtlCol="0">
            <a:spAutoFit/>
          </a:bodyPr>
          <a:lstStyle/>
          <a:p>
            <a:r>
              <a:rPr lang="en-US" dirty="0" smtClean="0"/>
              <a:t>mRNA mover</a:t>
            </a:r>
            <a:endParaRPr lang="en-US" dirty="0"/>
          </a:p>
        </p:txBody>
      </p:sp>
      <p:sp>
        <p:nvSpPr>
          <p:cNvPr id="62" name="TextBox 61"/>
          <p:cNvSpPr txBox="1"/>
          <p:nvPr/>
        </p:nvSpPr>
        <p:spPr>
          <a:xfrm>
            <a:off x="4196862" y="4196862"/>
            <a:ext cx="1117614" cy="369332"/>
          </a:xfrm>
          <a:prstGeom prst="rect">
            <a:avLst/>
          </a:prstGeom>
          <a:noFill/>
        </p:spPr>
        <p:txBody>
          <a:bodyPr wrap="none" rtlCol="0">
            <a:spAutoFit/>
          </a:bodyPr>
          <a:lstStyle/>
          <a:p>
            <a:r>
              <a:rPr lang="en-US" dirty="0" smtClean="0"/>
              <a:t>Ribosome</a:t>
            </a:r>
            <a:endParaRPr lang="en-US" dirty="0"/>
          </a:p>
        </p:txBody>
      </p:sp>
      <p:sp>
        <p:nvSpPr>
          <p:cNvPr id="63" name="TextBox 62"/>
          <p:cNvSpPr txBox="1"/>
          <p:nvPr/>
        </p:nvSpPr>
        <p:spPr>
          <a:xfrm>
            <a:off x="2139988" y="316330"/>
            <a:ext cx="7965305" cy="923330"/>
          </a:xfrm>
          <a:prstGeom prst="rect">
            <a:avLst/>
          </a:prstGeom>
          <a:noFill/>
        </p:spPr>
        <p:txBody>
          <a:bodyPr wrap="square" rtlCol="0">
            <a:spAutoFit/>
          </a:bodyPr>
          <a:lstStyle/>
          <a:p>
            <a:r>
              <a:rPr lang="en-US" dirty="0" smtClean="0"/>
              <a:t>Recommended seating positions.  The point is that the </a:t>
            </a:r>
            <a:r>
              <a:rPr lang="en-US" dirty="0" err="1" smtClean="0"/>
              <a:t>tRNA</a:t>
            </a:r>
            <a:r>
              <a:rPr lang="en-US" dirty="0" smtClean="0"/>
              <a:t> should come from “somewhere” which here is the other side of the table.  The </a:t>
            </a:r>
            <a:r>
              <a:rPr lang="en-US" dirty="0" err="1" smtClean="0"/>
              <a:t>tRNA</a:t>
            </a:r>
            <a:r>
              <a:rPr lang="en-US" dirty="0" smtClean="0"/>
              <a:t> is not with the mRNA until the mRNA interacts with the ribosome. </a:t>
            </a:r>
            <a:endParaRPr lang="en-US" dirty="0"/>
          </a:p>
        </p:txBody>
      </p:sp>
    </p:spTree>
    <p:extLst>
      <p:ext uri="{BB962C8B-B14F-4D97-AF65-F5344CB8AC3E}">
        <p14:creationId xmlns:p14="http://schemas.microsoft.com/office/powerpoint/2010/main" val="4095503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1616" y="1508760"/>
            <a:ext cx="7668768" cy="3840480"/>
          </a:xfrm>
          <a:prstGeom prst="rect">
            <a:avLst/>
          </a:prstGeom>
        </p:spPr>
      </p:pic>
      <p:sp>
        <p:nvSpPr>
          <p:cNvPr id="5" name="TextBox 4"/>
          <p:cNvSpPr txBox="1"/>
          <p:nvPr/>
        </p:nvSpPr>
        <p:spPr>
          <a:xfrm>
            <a:off x="5083543" y="656492"/>
            <a:ext cx="2024913" cy="369332"/>
          </a:xfrm>
          <a:prstGeom prst="rect">
            <a:avLst/>
          </a:prstGeom>
          <a:noFill/>
        </p:spPr>
        <p:txBody>
          <a:bodyPr wrap="none" rtlCol="0">
            <a:spAutoFit/>
          </a:bodyPr>
          <a:lstStyle/>
          <a:p>
            <a:r>
              <a:rPr lang="en-US" dirty="0" smtClean="0"/>
              <a:t>Model of Ribosome</a:t>
            </a:r>
            <a:endParaRPr lang="en-US" dirty="0"/>
          </a:p>
        </p:txBody>
      </p:sp>
    </p:spTree>
    <p:extLst>
      <p:ext uri="{BB962C8B-B14F-4D97-AF65-F5344CB8AC3E}">
        <p14:creationId xmlns:p14="http://schemas.microsoft.com/office/powerpoint/2010/main" val="4042053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1266" y="1825625"/>
            <a:ext cx="5069468" cy="4351338"/>
          </a:xfrm>
        </p:spPr>
      </p:pic>
    </p:spTree>
    <p:extLst>
      <p:ext uri="{BB962C8B-B14F-4D97-AF65-F5344CB8AC3E}">
        <p14:creationId xmlns:p14="http://schemas.microsoft.com/office/powerpoint/2010/main" val="265681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45932" y="1825625"/>
            <a:ext cx="7700136" cy="4351338"/>
          </a:xfrm>
        </p:spPr>
      </p:pic>
      <p:sp>
        <p:nvSpPr>
          <p:cNvPr id="5" name="TextBox 4"/>
          <p:cNvSpPr txBox="1"/>
          <p:nvPr/>
        </p:nvSpPr>
        <p:spPr>
          <a:xfrm>
            <a:off x="1184031" y="480648"/>
            <a:ext cx="10199077" cy="1169551"/>
          </a:xfrm>
          <a:prstGeom prst="rect">
            <a:avLst/>
          </a:prstGeom>
          <a:noFill/>
        </p:spPr>
        <p:txBody>
          <a:bodyPr wrap="square" rtlCol="0">
            <a:spAutoFit/>
          </a:bodyPr>
          <a:lstStyle/>
          <a:p>
            <a:r>
              <a:rPr lang="en-US" sz="1400" dirty="0" smtClean="0"/>
              <a:t>The red cap on the left and the white nitrogenous base on the right are optional.  The rest of the model will work without these details.  It may be appropriate to include these details for an AP class or any group of students who completely understand the rest of the model. The mRNA shown has 4 codons.  Three important points:  1) start with the start codon; stop with a stop codon, 2) the number of nucleotides needs to be a multiple of three, and 3) you have to have enough </a:t>
            </a:r>
            <a:r>
              <a:rPr lang="en-US" sz="1400" dirty="0" err="1" smtClean="0"/>
              <a:t>K’nex</a:t>
            </a:r>
            <a:r>
              <a:rPr lang="en-US" sz="1400" dirty="0" smtClean="0"/>
              <a:t> pieces so that each group of students gets an mRNA strand, so do not make the strands so long that you run out of pieces for the whole class.   </a:t>
            </a:r>
            <a:endParaRPr lang="en-US" sz="1400" dirty="0"/>
          </a:p>
        </p:txBody>
      </p:sp>
    </p:spTree>
    <p:extLst>
      <p:ext uri="{BB962C8B-B14F-4D97-AF65-F5344CB8AC3E}">
        <p14:creationId xmlns:p14="http://schemas.microsoft.com/office/powerpoint/2010/main" val="4079764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6608" y="1176528"/>
            <a:ext cx="8558784" cy="4504944"/>
          </a:xfrm>
          <a:prstGeom prst="rect">
            <a:avLst/>
          </a:prstGeom>
        </p:spPr>
      </p:pic>
      <p:sp>
        <p:nvSpPr>
          <p:cNvPr id="3" name="TextBox 2"/>
          <p:cNvSpPr txBox="1"/>
          <p:nvPr/>
        </p:nvSpPr>
        <p:spPr>
          <a:xfrm>
            <a:off x="4700954" y="363415"/>
            <a:ext cx="1878719" cy="369332"/>
          </a:xfrm>
          <a:prstGeom prst="rect">
            <a:avLst/>
          </a:prstGeom>
          <a:noFill/>
        </p:spPr>
        <p:txBody>
          <a:bodyPr wrap="none" rtlCol="0">
            <a:spAutoFit/>
          </a:bodyPr>
          <a:lstStyle/>
          <a:p>
            <a:r>
              <a:rPr lang="en-US" dirty="0" smtClean="0"/>
              <a:t>Translation begins</a:t>
            </a:r>
            <a:endParaRPr lang="en-US" dirty="0"/>
          </a:p>
        </p:txBody>
      </p:sp>
    </p:spTree>
    <p:extLst>
      <p:ext uri="{BB962C8B-B14F-4D97-AF65-F5344CB8AC3E}">
        <p14:creationId xmlns:p14="http://schemas.microsoft.com/office/powerpoint/2010/main" val="3370306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6960" y="1858550"/>
            <a:ext cx="7498080" cy="4285488"/>
          </a:xfrm>
        </p:spPr>
      </p:pic>
      <p:sp>
        <p:nvSpPr>
          <p:cNvPr id="6" name="TextBox 5"/>
          <p:cNvSpPr txBox="1"/>
          <p:nvPr/>
        </p:nvSpPr>
        <p:spPr>
          <a:xfrm>
            <a:off x="5029200" y="1043354"/>
            <a:ext cx="1836785" cy="369332"/>
          </a:xfrm>
          <a:prstGeom prst="rect">
            <a:avLst/>
          </a:prstGeom>
          <a:noFill/>
        </p:spPr>
        <p:txBody>
          <a:bodyPr wrap="none" rtlCol="0">
            <a:spAutoFit/>
          </a:bodyPr>
          <a:lstStyle/>
          <a:p>
            <a:r>
              <a:rPr lang="en-US" dirty="0" smtClean="0"/>
              <a:t>Translation step 2</a:t>
            </a:r>
            <a:endParaRPr lang="en-US" dirty="0"/>
          </a:p>
        </p:txBody>
      </p:sp>
    </p:spTree>
    <p:extLst>
      <p:ext uri="{BB962C8B-B14F-4D97-AF65-F5344CB8AC3E}">
        <p14:creationId xmlns:p14="http://schemas.microsoft.com/office/powerpoint/2010/main" val="152873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3080" y="2818670"/>
            <a:ext cx="8625840" cy="2365248"/>
          </a:xfrm>
        </p:spPr>
      </p:pic>
      <p:sp>
        <p:nvSpPr>
          <p:cNvPr id="6" name="TextBox 5"/>
          <p:cNvSpPr txBox="1"/>
          <p:nvPr/>
        </p:nvSpPr>
        <p:spPr>
          <a:xfrm>
            <a:off x="4478216" y="1230923"/>
            <a:ext cx="1836785" cy="369332"/>
          </a:xfrm>
          <a:prstGeom prst="rect">
            <a:avLst/>
          </a:prstGeom>
          <a:noFill/>
        </p:spPr>
        <p:txBody>
          <a:bodyPr wrap="none" rtlCol="0">
            <a:spAutoFit/>
          </a:bodyPr>
          <a:lstStyle/>
          <a:p>
            <a:r>
              <a:rPr lang="en-US" dirty="0" smtClean="0"/>
              <a:t>Translation step 3</a:t>
            </a:r>
            <a:endParaRPr lang="en-US" dirty="0"/>
          </a:p>
        </p:txBody>
      </p:sp>
    </p:spTree>
    <p:extLst>
      <p:ext uri="{BB962C8B-B14F-4D97-AF65-F5344CB8AC3E}">
        <p14:creationId xmlns:p14="http://schemas.microsoft.com/office/powerpoint/2010/main" val="1319386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3560" y="2005584"/>
            <a:ext cx="8564880" cy="2846832"/>
          </a:xfrm>
          <a:prstGeom prst="rect">
            <a:avLst/>
          </a:prstGeom>
        </p:spPr>
      </p:pic>
      <p:sp>
        <p:nvSpPr>
          <p:cNvPr id="3" name="TextBox 2"/>
          <p:cNvSpPr txBox="1"/>
          <p:nvPr/>
        </p:nvSpPr>
        <p:spPr>
          <a:xfrm>
            <a:off x="5029200" y="832338"/>
            <a:ext cx="1836785" cy="369332"/>
          </a:xfrm>
          <a:prstGeom prst="rect">
            <a:avLst/>
          </a:prstGeom>
          <a:noFill/>
        </p:spPr>
        <p:txBody>
          <a:bodyPr wrap="none" rtlCol="0">
            <a:spAutoFit/>
          </a:bodyPr>
          <a:lstStyle/>
          <a:p>
            <a:r>
              <a:rPr lang="en-US" dirty="0" smtClean="0"/>
              <a:t>Translation step 4</a:t>
            </a:r>
            <a:endParaRPr lang="en-US" dirty="0"/>
          </a:p>
        </p:txBody>
      </p:sp>
      <p:sp>
        <p:nvSpPr>
          <p:cNvPr id="4" name="Oval 3"/>
          <p:cNvSpPr/>
          <p:nvPr/>
        </p:nvSpPr>
        <p:spPr>
          <a:xfrm>
            <a:off x="4062549" y="2599509"/>
            <a:ext cx="744582" cy="44413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Curved Connector 7"/>
          <p:cNvCxnSpPr/>
          <p:nvPr/>
        </p:nvCxnSpPr>
        <p:spPr>
          <a:xfrm rot="10800000">
            <a:off x="1519084" y="2418735"/>
            <a:ext cx="1607574" cy="752168"/>
          </a:xfrm>
          <a:prstGeom prst="curvedConnector3">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5703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208</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TMARTIN10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Elliott</dc:creator>
  <cp:lastModifiedBy>Steve Elliott</cp:lastModifiedBy>
  <cp:revision>12</cp:revision>
  <dcterms:created xsi:type="dcterms:W3CDTF">2019-06-25T16:25:37Z</dcterms:created>
  <dcterms:modified xsi:type="dcterms:W3CDTF">2019-06-28T20:18:35Z</dcterms:modified>
</cp:coreProperties>
</file>